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81" r:id="rId4"/>
    <p:sldId id="287" r:id="rId5"/>
    <p:sldId id="288" r:id="rId6"/>
    <p:sldId id="285" r:id="rId7"/>
    <p:sldId id="295" r:id="rId8"/>
    <p:sldId id="282" r:id="rId9"/>
    <p:sldId id="291" r:id="rId10"/>
    <p:sldId id="292" r:id="rId11"/>
    <p:sldId id="293" r:id="rId12"/>
    <p:sldId id="296" r:id="rId13"/>
    <p:sldId id="289" r:id="rId14"/>
    <p:sldId id="290" r:id="rId15"/>
    <p:sldId id="294" r:id="rId16"/>
    <p:sldId id="283" r:id="rId17"/>
    <p:sldId id="284" r:id="rId18"/>
    <p:sldId id="28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0042"/>
    <a:srgbClr val="B5AD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4697"/>
  </p:normalViewPr>
  <p:slideViewPr>
    <p:cSldViewPr>
      <p:cViewPr varScale="1">
        <p:scale>
          <a:sx n="88" d="100"/>
          <a:sy n="88" d="100"/>
        </p:scale>
        <p:origin x="1306"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6B92BA5-B3FC-45CF-8FA7-7323D74A31AB}" type="datetimeFigureOut">
              <a:rPr lang="en-US" smtClean="0"/>
              <a:pPr/>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FBB0A2-3D9E-4DAC-AD5F-9CA35024BF2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B92BA5-B3FC-45CF-8FA7-7323D74A31AB}" type="datetimeFigureOut">
              <a:rPr lang="en-US" smtClean="0"/>
              <a:pPr/>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FBB0A2-3D9E-4DAC-AD5F-9CA35024BF2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B92BA5-B3FC-45CF-8FA7-7323D74A31AB}" type="datetimeFigureOut">
              <a:rPr lang="en-US" smtClean="0"/>
              <a:pPr/>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FBB0A2-3D9E-4DAC-AD5F-9CA35024BF2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B92BA5-B3FC-45CF-8FA7-7323D74A31AB}" type="datetimeFigureOut">
              <a:rPr lang="en-US" smtClean="0"/>
              <a:pPr/>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FBB0A2-3D9E-4DAC-AD5F-9CA35024BF2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B92BA5-B3FC-45CF-8FA7-7323D74A31AB}" type="datetimeFigureOut">
              <a:rPr lang="en-US" smtClean="0"/>
              <a:pPr/>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FBB0A2-3D9E-4DAC-AD5F-9CA35024BF2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6B92BA5-B3FC-45CF-8FA7-7323D74A31AB}" type="datetimeFigureOut">
              <a:rPr lang="en-US" smtClean="0"/>
              <a:pPr/>
              <a:t>4/1/2022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FBB0A2-3D9E-4DAC-AD5F-9CA35024BF2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6B92BA5-B3FC-45CF-8FA7-7323D74A31AB}" type="datetimeFigureOut">
              <a:rPr lang="en-US" smtClean="0"/>
              <a:pPr/>
              <a:t>4/1/2022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FBB0A2-3D9E-4DAC-AD5F-9CA35024BF2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6B92BA5-B3FC-45CF-8FA7-7323D74A31AB}" type="datetimeFigureOut">
              <a:rPr lang="en-US" smtClean="0"/>
              <a:pPr/>
              <a:t>4/1/2022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FBB0A2-3D9E-4DAC-AD5F-9CA35024BF2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B92BA5-B3FC-45CF-8FA7-7323D74A31AB}" type="datetimeFigureOut">
              <a:rPr lang="en-US" smtClean="0"/>
              <a:pPr/>
              <a:t>4/1/2022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FBB0A2-3D9E-4DAC-AD5F-9CA35024BF2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B92BA5-B3FC-45CF-8FA7-7323D74A31AB}" type="datetimeFigureOut">
              <a:rPr lang="en-US" smtClean="0"/>
              <a:pPr/>
              <a:t>4/1/2022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FBB0A2-3D9E-4DAC-AD5F-9CA35024BF2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B92BA5-B3FC-45CF-8FA7-7323D74A31AB}" type="datetimeFigureOut">
              <a:rPr lang="en-US" smtClean="0"/>
              <a:pPr/>
              <a:t>4/1/2022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FBB0A2-3D9E-4DAC-AD5F-9CA35024BF2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B92BA5-B3FC-45CF-8FA7-7323D74A31AB}" type="datetimeFigureOut">
              <a:rPr lang="en-US" smtClean="0"/>
              <a:pPr/>
              <a:t>4/1/2022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FBB0A2-3D9E-4DAC-AD5F-9CA35024BF2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69292" y="500042"/>
            <a:ext cx="8424757" cy="5143536"/>
          </a:xfrm>
          <a:prstGeom prst="rect">
            <a:avLst/>
          </a:prstGeom>
          <a:solidFill>
            <a:srgbClr val="B10042"/>
          </a:solidFill>
          <a:ln w="9525">
            <a:noFill/>
            <a:miter lim="800000"/>
            <a:headEnd/>
            <a:tailEnd/>
          </a:ln>
          <a:effectLst/>
        </p:spPr>
      </p:pic>
      <p:sp>
        <p:nvSpPr>
          <p:cNvPr id="6" name="Rectangle 5"/>
          <p:cNvSpPr>
            <a:spLocks noChangeArrowheads="1"/>
          </p:cNvSpPr>
          <p:nvPr/>
        </p:nvSpPr>
        <p:spPr bwMode="auto">
          <a:xfrm>
            <a:off x="615421" y="6227618"/>
            <a:ext cx="2005557" cy="498764"/>
          </a:xfrm>
          <a:prstGeom prst="rect">
            <a:avLst/>
          </a:prstGeom>
          <a:noFill/>
          <a:ln w="9525">
            <a:noFill/>
            <a:miter lim="800000"/>
            <a:headEnd/>
            <a:tailEnd/>
          </a:ln>
        </p:spPr>
        <p:txBody>
          <a:bodyPr/>
          <a:lstStyle/>
          <a:p>
            <a:pPr>
              <a:defRPr/>
            </a:pPr>
            <a:endParaRPr lang="en-US" sz="1400">
              <a:latin typeface="Calibri" pitchFamily="34" charset="0"/>
            </a:endParaRPr>
          </a:p>
        </p:txBody>
      </p:sp>
      <p:sp>
        <p:nvSpPr>
          <p:cNvPr id="8" name="Rectangle 10"/>
          <p:cNvSpPr>
            <a:spLocks noChangeArrowheads="1"/>
          </p:cNvSpPr>
          <p:nvPr/>
        </p:nvSpPr>
        <p:spPr bwMode="auto">
          <a:xfrm>
            <a:off x="398653" y="1548245"/>
            <a:ext cx="8182673" cy="1246910"/>
          </a:xfrm>
          <a:prstGeom prst="rect">
            <a:avLst/>
          </a:prstGeom>
          <a:noFill/>
          <a:ln w="9525">
            <a:noFill/>
            <a:miter lim="800000"/>
            <a:headEnd/>
            <a:tailEnd/>
          </a:ln>
        </p:spPr>
        <p:txBody>
          <a:bodyPr anchor="ctr"/>
          <a:lstStyle/>
          <a:p>
            <a:pPr algn="ctr">
              <a:defRPr/>
            </a:pPr>
            <a:r>
              <a:rPr lang="en-GB" sz="4400" dirty="0">
                <a:solidFill>
                  <a:srgbClr val="FFFFFF"/>
                </a:solidFill>
                <a:latin typeface="Verdana" pitchFamily="34" charset="0"/>
                <a:cs typeface="Arial" pitchFamily="34" charset="0"/>
              </a:rPr>
              <a:t>Dealing with sole applications</a:t>
            </a:r>
            <a:endParaRPr lang="en-US" sz="4400" dirty="0">
              <a:solidFill>
                <a:srgbClr val="FFFFFF"/>
              </a:solidFill>
              <a:latin typeface="Verdana" pitchFamily="34" charset="0"/>
              <a:cs typeface="Arial" pitchFamily="34" charset="0"/>
            </a:endParaRPr>
          </a:p>
          <a:p>
            <a:pPr algn="ctr">
              <a:defRPr/>
            </a:pPr>
            <a:endParaRPr lang="en-US" sz="4400" dirty="0">
              <a:solidFill>
                <a:srgbClr val="FFFFFF"/>
              </a:solidFill>
              <a:latin typeface="Arial" pitchFamily="34" charset="0"/>
              <a:cs typeface="Arial" pitchFamily="34" charset="0"/>
            </a:endParaRPr>
          </a:p>
        </p:txBody>
      </p:sp>
      <p:sp>
        <p:nvSpPr>
          <p:cNvPr id="9" name="Text Box 13"/>
          <p:cNvSpPr txBox="1">
            <a:spLocks noChangeArrowheads="1"/>
          </p:cNvSpPr>
          <p:nvPr/>
        </p:nvSpPr>
        <p:spPr bwMode="auto">
          <a:xfrm>
            <a:off x="284353" y="2353684"/>
            <a:ext cx="8182673" cy="2246769"/>
          </a:xfrm>
          <a:prstGeom prst="rect">
            <a:avLst/>
          </a:prstGeom>
          <a:noFill/>
          <a:ln w="9525">
            <a:noFill/>
            <a:miter lim="800000"/>
            <a:headEnd/>
            <a:tailEnd/>
          </a:ln>
        </p:spPr>
        <p:txBody>
          <a:bodyPr wrap="square">
            <a:spAutoFit/>
          </a:bodyPr>
          <a:lstStyle/>
          <a:p>
            <a:pPr algn="ctr">
              <a:lnSpc>
                <a:spcPct val="110000"/>
              </a:lnSpc>
              <a:spcBef>
                <a:spcPct val="20000"/>
              </a:spcBef>
              <a:defRPr/>
            </a:pPr>
            <a:endParaRPr lang="en-GB" sz="2800" dirty="0">
              <a:solidFill>
                <a:schemeClr val="bg1"/>
              </a:solidFill>
              <a:latin typeface="Verdana" pitchFamily="34" charset="0"/>
            </a:endParaRPr>
          </a:p>
          <a:p>
            <a:pPr algn="ctr">
              <a:lnSpc>
                <a:spcPct val="110000"/>
              </a:lnSpc>
              <a:spcBef>
                <a:spcPct val="20000"/>
              </a:spcBef>
              <a:defRPr/>
            </a:pPr>
            <a:r>
              <a:rPr lang="en-GB" sz="2800" dirty="0">
                <a:solidFill>
                  <a:schemeClr val="bg1"/>
                </a:solidFill>
                <a:latin typeface="Verdana" pitchFamily="34" charset="0"/>
              </a:rPr>
              <a:t>Graeme </a:t>
            </a:r>
            <a:r>
              <a:rPr lang="en-GB" sz="2800" dirty="0" smtClean="0">
                <a:solidFill>
                  <a:schemeClr val="bg1"/>
                </a:solidFill>
                <a:latin typeface="Verdana" pitchFamily="34" charset="0"/>
              </a:rPr>
              <a:t>Fraser</a:t>
            </a:r>
          </a:p>
          <a:p>
            <a:pPr algn="ctr">
              <a:lnSpc>
                <a:spcPct val="110000"/>
              </a:lnSpc>
              <a:spcBef>
                <a:spcPct val="20000"/>
              </a:spcBef>
              <a:defRPr/>
            </a:pPr>
            <a:r>
              <a:rPr lang="en-GB" sz="2800" dirty="0" smtClean="0">
                <a:solidFill>
                  <a:schemeClr val="bg1"/>
                </a:solidFill>
                <a:latin typeface="Verdana" pitchFamily="34" charset="0"/>
              </a:rPr>
              <a:t>Member of FPRC and NC</a:t>
            </a:r>
            <a:endParaRPr lang="en-GB" sz="2800" dirty="0">
              <a:solidFill>
                <a:schemeClr val="bg1"/>
              </a:solidFill>
              <a:latin typeface="Verdana" pitchFamily="34" charset="0"/>
            </a:endParaRPr>
          </a:p>
          <a:p>
            <a:pPr algn="ctr">
              <a:lnSpc>
                <a:spcPct val="110000"/>
              </a:lnSpc>
              <a:spcBef>
                <a:spcPct val="20000"/>
              </a:spcBef>
              <a:defRPr/>
            </a:pPr>
            <a:r>
              <a:rPr lang="en-GB" sz="2800" dirty="0">
                <a:solidFill>
                  <a:schemeClr val="bg1"/>
                </a:solidFill>
                <a:latin typeface="Verdana" pitchFamily="34" charset="0"/>
              </a:rPr>
              <a:t>Monday 4</a:t>
            </a:r>
            <a:r>
              <a:rPr lang="en-GB" sz="2800" baseline="30000" dirty="0">
                <a:solidFill>
                  <a:schemeClr val="bg1"/>
                </a:solidFill>
                <a:latin typeface="Verdana" pitchFamily="34" charset="0"/>
              </a:rPr>
              <a:t>th</a:t>
            </a:r>
            <a:r>
              <a:rPr lang="en-GB" sz="2800" dirty="0">
                <a:solidFill>
                  <a:schemeClr val="bg1"/>
                </a:solidFill>
                <a:latin typeface="Verdana" pitchFamily="34" charset="0"/>
              </a:rPr>
              <a:t> April </a:t>
            </a:r>
            <a:endParaRPr lang="en-US" sz="2800" dirty="0">
              <a:solidFill>
                <a:schemeClr val="bg1"/>
              </a:solidFill>
              <a:latin typeface="Verdana" pitchFamily="34" charset="0"/>
            </a:endParaRPr>
          </a:p>
        </p:txBody>
      </p:sp>
      <p:pic>
        <p:nvPicPr>
          <p:cNvPr id="3" name="Picture 2">
            <a:extLst>
              <a:ext uri="{FF2B5EF4-FFF2-40B4-BE49-F238E27FC236}">
                <a16:creationId xmlns:a16="http://schemas.microsoft.com/office/drawing/2014/main" id="{E5113D83-8275-1F4D-B606-47B1823FE01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6908" y="5942851"/>
            <a:ext cx="1946860" cy="45403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114816"/>
          </a:xfrm>
        </p:spPr>
        <p:txBody>
          <a:bodyPr>
            <a:normAutofit/>
          </a:bodyPr>
          <a:lstStyle/>
          <a:p>
            <a:pPr marL="0" indent="0">
              <a:buNone/>
            </a:pPr>
            <a:endParaRPr lang="en-US" sz="2400" dirty="0" smtClean="0"/>
          </a:p>
          <a:p>
            <a:r>
              <a:rPr lang="en-US" sz="2400" dirty="0" smtClean="0"/>
              <a:t>An application can be made to extend time for service which must be supported by evidence but may be made without notice</a:t>
            </a:r>
            <a:endParaRPr lang="en-US" sz="2400" dirty="0"/>
          </a:p>
          <a:p>
            <a:r>
              <a:rPr lang="en-US" sz="2400" dirty="0" smtClean="0"/>
              <a:t>Court will consider whether the court has failed to serve, the applicant has taken reasonable steps to serve in time, the applicant has acted </a:t>
            </a:r>
            <a:r>
              <a:rPr lang="en-US" sz="2400" smtClean="0"/>
              <a:t>promptly </a:t>
            </a:r>
            <a:r>
              <a:rPr lang="en-US" sz="2400" smtClean="0"/>
              <a:t>and, </a:t>
            </a:r>
            <a:r>
              <a:rPr lang="en-US" sz="2400" dirty="0" smtClean="0"/>
              <a:t>if out of time, whether the applicant has asserted a good reason </a:t>
            </a:r>
          </a:p>
        </p:txBody>
      </p:sp>
      <p:sp>
        <p:nvSpPr>
          <p:cNvPr id="4" name="Rounded Rectangle 1"/>
          <p:cNvSpPr>
            <a:spLocks noGrp="1" noChangeArrowheads="1"/>
          </p:cNvSpPr>
          <p:nvPr>
            <p:ph type="title"/>
          </p:nvPr>
        </p:nvSpPr>
        <p:spPr bwMode="auto">
          <a:prstGeom prst="roundRect">
            <a:avLst>
              <a:gd name="adj" fmla="val 16667"/>
            </a:avLst>
          </a:prstGeom>
          <a:solidFill>
            <a:srgbClr val="B10042"/>
          </a:solidFill>
          <a:ln w="9525" algn="ctr">
            <a:noFill/>
            <a:round/>
            <a:headEnd/>
            <a:tailEnd/>
          </a:ln>
        </p:spPr>
        <p:txBody>
          <a:bodyPr anchor="ctr">
            <a:normAutofit/>
          </a:bodyPr>
          <a:lstStyle/>
          <a:p>
            <a:r>
              <a:rPr lang="en-US" sz="3200" dirty="0" smtClean="0">
                <a:solidFill>
                  <a:schemeClr val="bg1"/>
                </a:solidFill>
                <a:latin typeface="Verdana" pitchFamily="34" charset="0"/>
              </a:rPr>
              <a:t>Service</a:t>
            </a:r>
            <a:endParaRPr lang="en-US" sz="3200" dirty="0">
              <a:solidFill>
                <a:schemeClr val="bg1"/>
              </a:solidFill>
              <a:latin typeface="Verdana" pitchFamily="34" charset="0"/>
            </a:endParaRPr>
          </a:p>
        </p:txBody>
      </p:sp>
      <p:pic>
        <p:nvPicPr>
          <p:cNvPr id="7" name="Picture 6">
            <a:extLst>
              <a:ext uri="{FF2B5EF4-FFF2-40B4-BE49-F238E27FC236}">
                <a16:creationId xmlns:a16="http://schemas.microsoft.com/office/drawing/2014/main" id="{D7E2C9E6-7FC7-3045-B95C-62FF3D7F0E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908" y="5942851"/>
            <a:ext cx="1946860" cy="454038"/>
          </a:xfrm>
          <a:prstGeom prst="rect">
            <a:avLst/>
          </a:prstGeom>
        </p:spPr>
      </p:pic>
    </p:spTree>
    <p:extLst>
      <p:ext uri="{BB962C8B-B14F-4D97-AF65-F5344CB8AC3E}">
        <p14:creationId xmlns:p14="http://schemas.microsoft.com/office/powerpoint/2010/main" val="4758420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114816"/>
          </a:xfrm>
        </p:spPr>
        <p:txBody>
          <a:bodyPr>
            <a:normAutofit fontScale="92500"/>
          </a:bodyPr>
          <a:lstStyle/>
          <a:p>
            <a:pPr marL="0" indent="0">
              <a:buNone/>
            </a:pPr>
            <a:r>
              <a:rPr lang="en-US" sz="2400" b="1" dirty="0"/>
              <a:t> </a:t>
            </a:r>
            <a:r>
              <a:rPr lang="en-US" sz="2400" b="1" dirty="0" smtClean="0"/>
              <a:t>    Note: </a:t>
            </a:r>
          </a:p>
          <a:p>
            <a:r>
              <a:rPr lang="en-US" sz="2400" dirty="0" smtClean="0"/>
              <a:t>If the application for extension is refused, </a:t>
            </a:r>
            <a:r>
              <a:rPr lang="en-US" sz="2400" dirty="0" smtClean="0"/>
              <a:t>and if the </a:t>
            </a:r>
            <a:r>
              <a:rPr lang="en-US" sz="2400" dirty="0" smtClean="0"/>
              <a:t>divorce cannot proceed and the applicant must reissue and pay the fee again</a:t>
            </a:r>
          </a:p>
          <a:p>
            <a:r>
              <a:rPr lang="en-US" sz="2400" dirty="0" smtClean="0"/>
              <a:t>If the application is not served in time, the applicant is </a:t>
            </a:r>
            <a:r>
              <a:rPr lang="en-US" sz="2400" b="1" dirty="0" smtClean="0"/>
              <a:t>not</a:t>
            </a:r>
            <a:r>
              <a:rPr lang="en-US" sz="2400" dirty="0" smtClean="0"/>
              <a:t> sanctioned and either: </a:t>
            </a:r>
          </a:p>
          <a:p>
            <a:pPr marL="0" indent="0">
              <a:buNone/>
            </a:pPr>
            <a:r>
              <a:rPr lang="en-US" sz="2400" dirty="0"/>
              <a:t> </a:t>
            </a:r>
            <a:r>
              <a:rPr lang="en-US" sz="2400" dirty="0" smtClean="0"/>
              <a:t>     </a:t>
            </a:r>
          </a:p>
          <a:p>
            <a:pPr marL="0" indent="0">
              <a:buNone/>
            </a:pPr>
            <a:r>
              <a:rPr lang="en-US" sz="2400" dirty="0"/>
              <a:t>	</a:t>
            </a:r>
            <a:r>
              <a:rPr lang="en-US" sz="2400" dirty="0" smtClean="0"/>
              <a:t>(a) the application can be withdrawn, or</a:t>
            </a:r>
          </a:p>
          <a:p>
            <a:pPr marL="0" indent="0">
              <a:buNone/>
            </a:pPr>
            <a:r>
              <a:rPr lang="en-US" sz="2400" dirty="0"/>
              <a:t>	</a:t>
            </a:r>
            <a:r>
              <a:rPr lang="en-US" sz="2400" dirty="0" smtClean="0"/>
              <a:t>(b) the court </a:t>
            </a:r>
            <a:r>
              <a:rPr lang="en-US" sz="2400" dirty="0" smtClean="0"/>
              <a:t>will use </a:t>
            </a:r>
            <a:r>
              <a:rPr lang="en-US" sz="2400" dirty="0" smtClean="0"/>
              <a:t>its case management powers 	depending </a:t>
            </a:r>
            <a:r>
              <a:rPr lang="en-US" sz="2400" dirty="0" smtClean="0"/>
              <a:t>on the </a:t>
            </a:r>
            <a:r>
              <a:rPr lang="en-US" sz="2400" dirty="0" smtClean="0"/>
              <a:t>circumstances of the case  </a:t>
            </a:r>
          </a:p>
          <a:p>
            <a:pPr marL="0" indent="0">
              <a:buNone/>
            </a:pPr>
            <a:r>
              <a:rPr lang="en-US" sz="2400" dirty="0"/>
              <a:t>	</a:t>
            </a:r>
            <a:endParaRPr lang="en-US" sz="2400" dirty="0" smtClean="0"/>
          </a:p>
        </p:txBody>
      </p:sp>
      <p:sp>
        <p:nvSpPr>
          <p:cNvPr id="4" name="Rounded Rectangle 1"/>
          <p:cNvSpPr>
            <a:spLocks noGrp="1" noChangeArrowheads="1"/>
          </p:cNvSpPr>
          <p:nvPr>
            <p:ph type="title"/>
          </p:nvPr>
        </p:nvSpPr>
        <p:spPr bwMode="auto">
          <a:prstGeom prst="roundRect">
            <a:avLst>
              <a:gd name="adj" fmla="val 16667"/>
            </a:avLst>
          </a:prstGeom>
          <a:solidFill>
            <a:srgbClr val="B10042"/>
          </a:solidFill>
          <a:ln w="9525" algn="ctr">
            <a:noFill/>
            <a:round/>
            <a:headEnd/>
            <a:tailEnd/>
          </a:ln>
        </p:spPr>
        <p:txBody>
          <a:bodyPr anchor="ctr">
            <a:normAutofit/>
          </a:bodyPr>
          <a:lstStyle/>
          <a:p>
            <a:r>
              <a:rPr lang="en-US" sz="3200" dirty="0" smtClean="0">
                <a:solidFill>
                  <a:schemeClr val="bg1"/>
                </a:solidFill>
                <a:latin typeface="Verdana" pitchFamily="34" charset="0"/>
              </a:rPr>
              <a:t>Service </a:t>
            </a:r>
            <a:endParaRPr lang="en-US" sz="3200" dirty="0">
              <a:solidFill>
                <a:schemeClr val="bg1"/>
              </a:solidFill>
              <a:latin typeface="Verdana" pitchFamily="34" charset="0"/>
            </a:endParaRPr>
          </a:p>
        </p:txBody>
      </p:sp>
      <p:pic>
        <p:nvPicPr>
          <p:cNvPr id="7" name="Picture 6">
            <a:extLst>
              <a:ext uri="{FF2B5EF4-FFF2-40B4-BE49-F238E27FC236}">
                <a16:creationId xmlns:a16="http://schemas.microsoft.com/office/drawing/2014/main" id="{D7E2C9E6-7FC7-3045-B95C-62FF3D7F0E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908" y="5942851"/>
            <a:ext cx="1946860" cy="454038"/>
          </a:xfrm>
          <a:prstGeom prst="rect">
            <a:avLst/>
          </a:prstGeom>
        </p:spPr>
      </p:pic>
    </p:spTree>
    <p:extLst>
      <p:ext uri="{BB962C8B-B14F-4D97-AF65-F5344CB8AC3E}">
        <p14:creationId xmlns:p14="http://schemas.microsoft.com/office/powerpoint/2010/main" val="10584452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114816"/>
          </a:xfrm>
        </p:spPr>
        <p:txBody>
          <a:bodyPr>
            <a:normAutofit/>
          </a:bodyPr>
          <a:lstStyle/>
          <a:p>
            <a:r>
              <a:rPr lang="en-US" sz="2400" dirty="0" smtClean="0"/>
              <a:t>The applicant applies for a Conditional Order provided there has been no signal of intention to defend</a:t>
            </a:r>
          </a:p>
          <a:p>
            <a:r>
              <a:rPr lang="en-US" sz="2400" dirty="0" smtClean="0"/>
              <a:t>The court either confirms entitlement or lists the case for a case management hearing </a:t>
            </a:r>
          </a:p>
          <a:p>
            <a:r>
              <a:rPr lang="en-US" sz="2400" dirty="0" smtClean="0"/>
              <a:t>In a disputed case, a respondent can file a cross application if the original application has been dismissed, different relief is sought or the Court gives permission</a:t>
            </a:r>
            <a:r>
              <a:rPr lang="en-US" sz="2400" dirty="0"/>
              <a:t>	</a:t>
            </a:r>
            <a:endParaRPr lang="en-US" sz="2400" dirty="0" smtClean="0"/>
          </a:p>
        </p:txBody>
      </p:sp>
      <p:sp>
        <p:nvSpPr>
          <p:cNvPr id="4" name="Rounded Rectangle 1"/>
          <p:cNvSpPr>
            <a:spLocks noGrp="1" noChangeArrowheads="1"/>
          </p:cNvSpPr>
          <p:nvPr>
            <p:ph type="title"/>
          </p:nvPr>
        </p:nvSpPr>
        <p:spPr bwMode="auto">
          <a:prstGeom prst="roundRect">
            <a:avLst>
              <a:gd name="adj" fmla="val 16667"/>
            </a:avLst>
          </a:prstGeom>
          <a:solidFill>
            <a:srgbClr val="B10042"/>
          </a:solidFill>
          <a:ln w="9525" algn="ctr">
            <a:noFill/>
            <a:round/>
            <a:headEnd/>
            <a:tailEnd/>
          </a:ln>
        </p:spPr>
        <p:txBody>
          <a:bodyPr anchor="ctr">
            <a:normAutofit/>
          </a:bodyPr>
          <a:lstStyle/>
          <a:p>
            <a:r>
              <a:rPr lang="en-US" sz="3200" dirty="0" smtClean="0">
                <a:solidFill>
                  <a:schemeClr val="bg1"/>
                </a:solidFill>
                <a:latin typeface="Verdana" pitchFamily="34" charset="0"/>
              </a:rPr>
              <a:t>Case Management</a:t>
            </a:r>
            <a:endParaRPr lang="en-US" sz="3200" dirty="0">
              <a:solidFill>
                <a:schemeClr val="bg1"/>
              </a:solidFill>
              <a:latin typeface="Verdana" pitchFamily="34" charset="0"/>
            </a:endParaRPr>
          </a:p>
        </p:txBody>
      </p:sp>
      <p:pic>
        <p:nvPicPr>
          <p:cNvPr id="7" name="Picture 6">
            <a:extLst>
              <a:ext uri="{FF2B5EF4-FFF2-40B4-BE49-F238E27FC236}">
                <a16:creationId xmlns:a16="http://schemas.microsoft.com/office/drawing/2014/main" id="{D7E2C9E6-7FC7-3045-B95C-62FF3D7F0E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908" y="5942851"/>
            <a:ext cx="1946860" cy="454038"/>
          </a:xfrm>
          <a:prstGeom prst="rect">
            <a:avLst/>
          </a:prstGeom>
        </p:spPr>
      </p:pic>
    </p:spTree>
    <p:extLst>
      <p:ext uri="{BB962C8B-B14F-4D97-AF65-F5344CB8AC3E}">
        <p14:creationId xmlns:p14="http://schemas.microsoft.com/office/powerpoint/2010/main" val="29923228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114816"/>
          </a:xfrm>
        </p:spPr>
        <p:txBody>
          <a:bodyPr>
            <a:normAutofit/>
          </a:bodyPr>
          <a:lstStyle/>
          <a:p>
            <a:endParaRPr lang="en-US" sz="2400" dirty="0" smtClean="0"/>
          </a:p>
          <a:p>
            <a:pPr marL="0" indent="0">
              <a:buNone/>
            </a:pPr>
            <a:r>
              <a:rPr lang="en-US" sz="2400" dirty="0" smtClean="0"/>
              <a:t>The Answer in D8B has changed and removes the ability to           defend because the Facts of divorce have gone but divorces can still be disputed on the basis of </a:t>
            </a:r>
            <a:endParaRPr lang="en-US" sz="2400" dirty="0"/>
          </a:p>
          <a:p>
            <a:r>
              <a:rPr lang="en-US" sz="2400" dirty="0" smtClean="0"/>
              <a:t>Jurisdiction</a:t>
            </a:r>
          </a:p>
          <a:p>
            <a:r>
              <a:rPr lang="en-US" sz="2400" dirty="0" smtClean="0"/>
              <a:t>The validity of the marriage or civil partnership</a:t>
            </a:r>
          </a:p>
          <a:p>
            <a:r>
              <a:rPr lang="en-US" sz="2400" dirty="0" smtClean="0"/>
              <a:t>The marriage or civil partnership has already been legally terminated </a:t>
            </a:r>
          </a:p>
          <a:p>
            <a:endParaRPr lang="en-US" sz="2400" dirty="0"/>
          </a:p>
          <a:p>
            <a:endParaRPr lang="en-US" sz="2400" dirty="0"/>
          </a:p>
        </p:txBody>
      </p:sp>
      <p:sp>
        <p:nvSpPr>
          <p:cNvPr id="4" name="Rounded Rectangle 1"/>
          <p:cNvSpPr>
            <a:spLocks noGrp="1" noChangeArrowheads="1"/>
          </p:cNvSpPr>
          <p:nvPr>
            <p:ph type="title"/>
          </p:nvPr>
        </p:nvSpPr>
        <p:spPr bwMode="auto">
          <a:prstGeom prst="roundRect">
            <a:avLst>
              <a:gd name="adj" fmla="val 16667"/>
            </a:avLst>
          </a:prstGeom>
          <a:solidFill>
            <a:srgbClr val="B10042"/>
          </a:solidFill>
          <a:ln w="9525" algn="ctr">
            <a:noFill/>
            <a:round/>
            <a:headEnd/>
            <a:tailEnd/>
          </a:ln>
        </p:spPr>
        <p:txBody>
          <a:bodyPr anchor="ctr">
            <a:normAutofit/>
          </a:bodyPr>
          <a:lstStyle/>
          <a:p>
            <a:r>
              <a:rPr lang="en-US" sz="3200" dirty="0" smtClean="0">
                <a:solidFill>
                  <a:schemeClr val="bg1"/>
                </a:solidFill>
                <a:latin typeface="Verdana" pitchFamily="34" charset="0"/>
              </a:rPr>
              <a:t>Disputed divorces</a:t>
            </a:r>
            <a:endParaRPr lang="en-US" sz="3200" dirty="0">
              <a:solidFill>
                <a:schemeClr val="bg1"/>
              </a:solidFill>
              <a:latin typeface="Verdana" pitchFamily="34" charset="0"/>
            </a:endParaRPr>
          </a:p>
        </p:txBody>
      </p:sp>
      <p:pic>
        <p:nvPicPr>
          <p:cNvPr id="7" name="Picture 6">
            <a:extLst>
              <a:ext uri="{FF2B5EF4-FFF2-40B4-BE49-F238E27FC236}">
                <a16:creationId xmlns:a16="http://schemas.microsoft.com/office/drawing/2014/main" id="{D7E2C9E6-7FC7-3045-B95C-62FF3D7F0E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908" y="5942851"/>
            <a:ext cx="1946860" cy="454038"/>
          </a:xfrm>
          <a:prstGeom prst="rect">
            <a:avLst/>
          </a:prstGeom>
        </p:spPr>
      </p:pic>
    </p:spTree>
    <p:extLst>
      <p:ext uri="{BB962C8B-B14F-4D97-AF65-F5344CB8AC3E}">
        <p14:creationId xmlns:p14="http://schemas.microsoft.com/office/powerpoint/2010/main" val="36130775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114816"/>
          </a:xfrm>
        </p:spPr>
        <p:txBody>
          <a:bodyPr>
            <a:normAutofit/>
          </a:bodyPr>
          <a:lstStyle/>
          <a:p>
            <a:r>
              <a:rPr lang="en-US" sz="2400" dirty="0" smtClean="0"/>
              <a:t>The applicant and respondent must provide information of existing or concluded proceedings in respect of the marriage or civil partnership that may have affected its validity or subsistence </a:t>
            </a:r>
          </a:p>
          <a:p>
            <a:r>
              <a:rPr lang="en-US" sz="2400" dirty="0" smtClean="0"/>
              <a:t>The court must consider if necessary to give directions to stay the proceedings if it appears there are proceedings outside England and Wales capable of affecting its validity </a:t>
            </a:r>
          </a:p>
          <a:p>
            <a:endParaRPr lang="en-US" sz="2400" dirty="0"/>
          </a:p>
          <a:p>
            <a:endParaRPr lang="en-US" sz="2400" dirty="0"/>
          </a:p>
        </p:txBody>
      </p:sp>
      <p:sp>
        <p:nvSpPr>
          <p:cNvPr id="4" name="Rounded Rectangle 1"/>
          <p:cNvSpPr>
            <a:spLocks noGrp="1" noChangeArrowheads="1"/>
          </p:cNvSpPr>
          <p:nvPr>
            <p:ph type="title"/>
          </p:nvPr>
        </p:nvSpPr>
        <p:spPr bwMode="auto">
          <a:prstGeom prst="roundRect">
            <a:avLst>
              <a:gd name="adj" fmla="val 16667"/>
            </a:avLst>
          </a:prstGeom>
          <a:solidFill>
            <a:srgbClr val="B10042"/>
          </a:solidFill>
          <a:ln w="9525" algn="ctr">
            <a:noFill/>
            <a:round/>
            <a:headEnd/>
            <a:tailEnd/>
          </a:ln>
        </p:spPr>
        <p:txBody>
          <a:bodyPr anchor="ctr">
            <a:normAutofit/>
          </a:bodyPr>
          <a:lstStyle/>
          <a:p>
            <a:r>
              <a:rPr lang="en-US" sz="3200" dirty="0" smtClean="0">
                <a:solidFill>
                  <a:schemeClr val="bg1"/>
                </a:solidFill>
                <a:latin typeface="Verdana" pitchFamily="34" charset="0"/>
              </a:rPr>
              <a:t>Validity of marriage</a:t>
            </a:r>
            <a:endParaRPr lang="en-US" sz="3200" dirty="0">
              <a:solidFill>
                <a:schemeClr val="bg1"/>
              </a:solidFill>
              <a:latin typeface="Verdana" pitchFamily="34" charset="0"/>
            </a:endParaRPr>
          </a:p>
        </p:txBody>
      </p:sp>
      <p:pic>
        <p:nvPicPr>
          <p:cNvPr id="7" name="Picture 6">
            <a:extLst>
              <a:ext uri="{FF2B5EF4-FFF2-40B4-BE49-F238E27FC236}">
                <a16:creationId xmlns:a16="http://schemas.microsoft.com/office/drawing/2014/main" id="{D7E2C9E6-7FC7-3045-B95C-62FF3D7F0E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908" y="5942851"/>
            <a:ext cx="1946860" cy="454038"/>
          </a:xfrm>
          <a:prstGeom prst="rect">
            <a:avLst/>
          </a:prstGeom>
        </p:spPr>
      </p:pic>
    </p:spTree>
    <p:extLst>
      <p:ext uri="{BB962C8B-B14F-4D97-AF65-F5344CB8AC3E}">
        <p14:creationId xmlns:p14="http://schemas.microsoft.com/office/powerpoint/2010/main" val="16202600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114816"/>
          </a:xfrm>
        </p:spPr>
        <p:txBody>
          <a:bodyPr>
            <a:normAutofit fontScale="92500" lnSpcReduction="10000"/>
          </a:bodyPr>
          <a:lstStyle/>
          <a:p>
            <a:r>
              <a:rPr lang="en-US" sz="2400" dirty="0" smtClean="0"/>
              <a:t>The court makes a final order once it has checked the parties have not reconciled, there is no appeal pending in relation to the conditional order and no party has applied to prevent the conditional order being made a final order </a:t>
            </a:r>
          </a:p>
          <a:p>
            <a:r>
              <a:rPr lang="en-US" sz="2400" dirty="0" smtClean="0"/>
              <a:t>Final orders can be delayed in the context of a religious divorce in the Jewish faith</a:t>
            </a:r>
          </a:p>
          <a:p>
            <a:r>
              <a:rPr lang="en-US" sz="2400" dirty="0" smtClean="0"/>
              <a:t>The applicant no longer requires permission where the application is made after 12 months but the notice to make the order final must explain why the application was not made earlier </a:t>
            </a:r>
          </a:p>
          <a:p>
            <a:r>
              <a:rPr lang="en-US" sz="2400" dirty="0" smtClean="0"/>
              <a:t>The court must consider if necessary to give directions to stay the proceedings if it appears there are proceedings outside England and Wales capable of affecting its validity </a:t>
            </a:r>
          </a:p>
          <a:p>
            <a:endParaRPr lang="en-US" sz="2400" dirty="0"/>
          </a:p>
          <a:p>
            <a:endParaRPr lang="en-US" sz="2400" dirty="0"/>
          </a:p>
        </p:txBody>
      </p:sp>
      <p:sp>
        <p:nvSpPr>
          <p:cNvPr id="4" name="Rounded Rectangle 1"/>
          <p:cNvSpPr>
            <a:spLocks noGrp="1" noChangeArrowheads="1"/>
          </p:cNvSpPr>
          <p:nvPr>
            <p:ph type="title"/>
          </p:nvPr>
        </p:nvSpPr>
        <p:spPr bwMode="auto">
          <a:prstGeom prst="roundRect">
            <a:avLst>
              <a:gd name="adj" fmla="val 16667"/>
            </a:avLst>
          </a:prstGeom>
          <a:solidFill>
            <a:srgbClr val="B10042"/>
          </a:solidFill>
          <a:ln w="9525" algn="ctr">
            <a:noFill/>
            <a:round/>
            <a:headEnd/>
            <a:tailEnd/>
          </a:ln>
        </p:spPr>
        <p:txBody>
          <a:bodyPr anchor="ctr">
            <a:normAutofit/>
          </a:bodyPr>
          <a:lstStyle/>
          <a:p>
            <a:r>
              <a:rPr lang="en-US" sz="3200" dirty="0" smtClean="0">
                <a:solidFill>
                  <a:schemeClr val="bg1"/>
                </a:solidFill>
                <a:latin typeface="Verdana" pitchFamily="34" charset="0"/>
              </a:rPr>
              <a:t>Application for final orders</a:t>
            </a:r>
            <a:endParaRPr lang="en-US" sz="3200" dirty="0">
              <a:solidFill>
                <a:schemeClr val="bg1"/>
              </a:solidFill>
              <a:latin typeface="Verdana" pitchFamily="34" charset="0"/>
            </a:endParaRPr>
          </a:p>
        </p:txBody>
      </p:sp>
      <p:pic>
        <p:nvPicPr>
          <p:cNvPr id="7" name="Picture 6">
            <a:extLst>
              <a:ext uri="{FF2B5EF4-FFF2-40B4-BE49-F238E27FC236}">
                <a16:creationId xmlns:a16="http://schemas.microsoft.com/office/drawing/2014/main" id="{D7E2C9E6-7FC7-3045-B95C-62FF3D7F0E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908" y="5942851"/>
            <a:ext cx="1946860" cy="454038"/>
          </a:xfrm>
          <a:prstGeom prst="rect">
            <a:avLst/>
          </a:prstGeom>
        </p:spPr>
      </p:pic>
    </p:spTree>
    <p:extLst>
      <p:ext uri="{BB962C8B-B14F-4D97-AF65-F5344CB8AC3E}">
        <p14:creationId xmlns:p14="http://schemas.microsoft.com/office/powerpoint/2010/main" val="42212264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114816"/>
          </a:xfrm>
        </p:spPr>
        <p:txBody>
          <a:bodyPr>
            <a:normAutofit/>
          </a:bodyPr>
          <a:lstStyle/>
          <a:p>
            <a:r>
              <a:rPr lang="en-US" sz="2400" dirty="0"/>
              <a:t>Use the correct email address for service</a:t>
            </a:r>
          </a:p>
          <a:p>
            <a:r>
              <a:rPr lang="en-US" sz="2400" dirty="0"/>
              <a:t>Problems with </a:t>
            </a:r>
            <a:r>
              <a:rPr lang="en-US" sz="2400" dirty="0" smtClean="0"/>
              <a:t>service – case law anticipated  </a:t>
            </a:r>
            <a:endParaRPr lang="en-US" sz="2400" dirty="0"/>
          </a:p>
          <a:p>
            <a:r>
              <a:rPr lang="en-US" sz="2400" dirty="0"/>
              <a:t>Complete an Answer form correctly if needed</a:t>
            </a:r>
          </a:p>
          <a:p>
            <a:r>
              <a:rPr lang="en-US" sz="2400" dirty="0"/>
              <a:t>Urgent applications for conditional or final orders must be </a:t>
            </a:r>
            <a:r>
              <a:rPr lang="en-US" sz="2400" dirty="0" smtClean="0"/>
              <a:t>made </a:t>
            </a:r>
            <a:r>
              <a:rPr lang="en-US" sz="2400" dirty="0"/>
              <a:t>through paper forms, not digitally </a:t>
            </a:r>
          </a:p>
          <a:p>
            <a:r>
              <a:rPr lang="en-US" sz="2400" dirty="0"/>
              <a:t>If the application converts from joint to sole, the application for conditional order is by D36A </a:t>
            </a:r>
          </a:p>
          <a:p>
            <a:r>
              <a:rPr lang="en-US" sz="2400" dirty="0"/>
              <a:t>Costs applications </a:t>
            </a:r>
            <a:r>
              <a:rPr lang="en-US" sz="2400" b="1" dirty="0"/>
              <a:t>cannot</a:t>
            </a:r>
            <a:r>
              <a:rPr lang="en-US" sz="2400" dirty="0"/>
              <a:t> be made on the Divorce Application form</a:t>
            </a:r>
          </a:p>
        </p:txBody>
      </p:sp>
      <p:sp>
        <p:nvSpPr>
          <p:cNvPr id="4" name="Rounded Rectangle 1"/>
          <p:cNvSpPr>
            <a:spLocks noGrp="1" noChangeArrowheads="1"/>
          </p:cNvSpPr>
          <p:nvPr>
            <p:ph type="title"/>
          </p:nvPr>
        </p:nvSpPr>
        <p:spPr bwMode="auto">
          <a:prstGeom prst="roundRect">
            <a:avLst>
              <a:gd name="adj" fmla="val 16667"/>
            </a:avLst>
          </a:prstGeom>
          <a:solidFill>
            <a:srgbClr val="B10042"/>
          </a:solidFill>
          <a:ln w="9525" algn="ctr">
            <a:noFill/>
            <a:round/>
            <a:headEnd/>
            <a:tailEnd/>
          </a:ln>
        </p:spPr>
        <p:txBody>
          <a:bodyPr anchor="ctr">
            <a:normAutofit/>
          </a:bodyPr>
          <a:lstStyle/>
          <a:p>
            <a:r>
              <a:rPr lang="en-US" sz="3200" dirty="0" smtClean="0">
                <a:solidFill>
                  <a:schemeClr val="bg1"/>
                </a:solidFill>
                <a:latin typeface="Verdana" pitchFamily="34" charset="0"/>
              </a:rPr>
              <a:t>Look out for the following ! </a:t>
            </a:r>
            <a:endParaRPr lang="en-US" sz="3200" dirty="0">
              <a:solidFill>
                <a:schemeClr val="bg1"/>
              </a:solidFill>
              <a:latin typeface="Verdana" pitchFamily="34" charset="0"/>
            </a:endParaRPr>
          </a:p>
        </p:txBody>
      </p:sp>
      <p:pic>
        <p:nvPicPr>
          <p:cNvPr id="7" name="Picture 6">
            <a:extLst>
              <a:ext uri="{FF2B5EF4-FFF2-40B4-BE49-F238E27FC236}">
                <a16:creationId xmlns:a16="http://schemas.microsoft.com/office/drawing/2014/main" id="{D7E2C9E6-7FC7-3045-B95C-62FF3D7F0E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908" y="5942851"/>
            <a:ext cx="1946860" cy="454038"/>
          </a:xfrm>
          <a:prstGeom prst="rect">
            <a:avLst/>
          </a:prstGeom>
        </p:spPr>
      </p:pic>
    </p:spTree>
    <p:extLst>
      <p:ext uri="{BB962C8B-B14F-4D97-AF65-F5344CB8AC3E}">
        <p14:creationId xmlns:p14="http://schemas.microsoft.com/office/powerpoint/2010/main" val="3643163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114816"/>
          </a:xfrm>
        </p:spPr>
        <p:txBody>
          <a:bodyPr>
            <a:normAutofit/>
          </a:bodyPr>
          <a:lstStyle/>
          <a:p>
            <a:r>
              <a:rPr lang="en-US" sz="2400" dirty="0"/>
              <a:t>Provide at least 7 days’ notice of intention to commence  proceedings unless there is good reason not to do so</a:t>
            </a:r>
          </a:p>
          <a:p>
            <a:r>
              <a:rPr lang="en-US" sz="2400" dirty="0" smtClean="0"/>
              <a:t>The timing </a:t>
            </a:r>
            <a:r>
              <a:rPr lang="en-US" sz="2400" dirty="0"/>
              <a:t>of any reference to the issue of a divorce application remains important </a:t>
            </a:r>
          </a:p>
          <a:p>
            <a:r>
              <a:rPr lang="en-US" sz="2400" dirty="0"/>
              <a:t>Correspondence should always be constructive</a:t>
            </a:r>
          </a:p>
          <a:p>
            <a:r>
              <a:rPr lang="en-US" sz="2400" dirty="0"/>
              <a:t>If a matter is urgent and necessary, explain why and how the issue may be resolved</a:t>
            </a:r>
          </a:p>
          <a:p>
            <a:r>
              <a:rPr lang="en-US" sz="2400" dirty="0"/>
              <a:t>The Code of Practice means that Members approach their work to reduce or manage any conflict and confrontation </a:t>
            </a:r>
          </a:p>
          <a:p>
            <a:endParaRPr lang="en-US" sz="2400" dirty="0"/>
          </a:p>
          <a:p>
            <a:endParaRPr lang="en-US" sz="2400" dirty="0"/>
          </a:p>
        </p:txBody>
      </p:sp>
      <p:sp>
        <p:nvSpPr>
          <p:cNvPr id="4" name="Rounded Rectangle 1"/>
          <p:cNvSpPr>
            <a:spLocks noGrp="1" noChangeArrowheads="1"/>
          </p:cNvSpPr>
          <p:nvPr>
            <p:ph type="title"/>
          </p:nvPr>
        </p:nvSpPr>
        <p:spPr bwMode="auto">
          <a:prstGeom prst="roundRect">
            <a:avLst>
              <a:gd name="adj" fmla="val 16667"/>
            </a:avLst>
          </a:prstGeom>
          <a:solidFill>
            <a:srgbClr val="B10042"/>
          </a:solidFill>
          <a:ln w="9525" algn="ctr">
            <a:noFill/>
            <a:round/>
            <a:headEnd/>
            <a:tailEnd/>
          </a:ln>
        </p:spPr>
        <p:txBody>
          <a:bodyPr anchor="ctr">
            <a:normAutofit/>
          </a:bodyPr>
          <a:lstStyle/>
          <a:p>
            <a:r>
              <a:rPr lang="en-US" sz="3200" dirty="0">
                <a:solidFill>
                  <a:schemeClr val="bg1"/>
                </a:solidFill>
                <a:latin typeface="Verdana" pitchFamily="34" charset="0"/>
              </a:rPr>
              <a:t>Good Practice </a:t>
            </a:r>
          </a:p>
        </p:txBody>
      </p:sp>
      <p:pic>
        <p:nvPicPr>
          <p:cNvPr id="7" name="Picture 6">
            <a:extLst>
              <a:ext uri="{FF2B5EF4-FFF2-40B4-BE49-F238E27FC236}">
                <a16:creationId xmlns:a16="http://schemas.microsoft.com/office/drawing/2014/main" id="{D7E2C9E6-7FC7-3045-B95C-62FF3D7F0E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908" y="5942851"/>
            <a:ext cx="1946860" cy="454038"/>
          </a:xfrm>
          <a:prstGeom prst="rect">
            <a:avLst/>
          </a:prstGeom>
        </p:spPr>
      </p:pic>
    </p:spTree>
    <p:extLst>
      <p:ext uri="{BB962C8B-B14F-4D97-AF65-F5344CB8AC3E}">
        <p14:creationId xmlns:p14="http://schemas.microsoft.com/office/powerpoint/2010/main" val="9206619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69292" y="500042"/>
            <a:ext cx="8424757" cy="5143536"/>
          </a:xfrm>
          <a:prstGeom prst="rect">
            <a:avLst/>
          </a:prstGeom>
          <a:noFill/>
          <a:ln w="9525">
            <a:noFill/>
            <a:miter lim="800000"/>
            <a:headEnd/>
            <a:tailEnd/>
          </a:ln>
          <a:effectLst/>
        </p:spPr>
      </p:pic>
      <p:sp>
        <p:nvSpPr>
          <p:cNvPr id="3" name="Rectangle 2"/>
          <p:cNvSpPr>
            <a:spLocks noChangeArrowheads="1"/>
          </p:cNvSpPr>
          <p:nvPr/>
        </p:nvSpPr>
        <p:spPr bwMode="auto">
          <a:xfrm>
            <a:off x="615421" y="6227618"/>
            <a:ext cx="2005557" cy="498764"/>
          </a:xfrm>
          <a:prstGeom prst="rect">
            <a:avLst/>
          </a:prstGeom>
          <a:noFill/>
          <a:ln w="9525">
            <a:noFill/>
            <a:miter lim="800000"/>
            <a:headEnd/>
            <a:tailEnd/>
          </a:ln>
        </p:spPr>
        <p:txBody>
          <a:bodyPr/>
          <a:lstStyle/>
          <a:p>
            <a:pPr>
              <a:defRPr/>
            </a:pPr>
            <a:endParaRPr lang="en-US" sz="1400">
              <a:latin typeface="Calibri" pitchFamily="34" charset="0"/>
            </a:endParaRPr>
          </a:p>
        </p:txBody>
      </p:sp>
      <p:pic>
        <p:nvPicPr>
          <p:cNvPr id="6" name="Picture 5">
            <a:extLst>
              <a:ext uri="{FF2B5EF4-FFF2-40B4-BE49-F238E27FC236}">
                <a16:creationId xmlns:a16="http://schemas.microsoft.com/office/drawing/2014/main" id="{8502AF6A-8625-7B40-988C-01D8986D1F0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6908" y="5942851"/>
            <a:ext cx="1946860" cy="454038"/>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114816"/>
          </a:xfrm>
        </p:spPr>
        <p:txBody>
          <a:bodyPr>
            <a:normAutofit/>
          </a:bodyPr>
          <a:lstStyle/>
          <a:p>
            <a:r>
              <a:rPr lang="en-GB" sz="2400" dirty="0"/>
              <a:t>New process commences at 10am this Wednesday (06.04.22)</a:t>
            </a:r>
          </a:p>
          <a:p>
            <a:endParaRPr lang="en-GB" sz="2400" dirty="0"/>
          </a:p>
          <a:p>
            <a:r>
              <a:rPr lang="en-GB" sz="2400" dirty="0"/>
              <a:t>Divorce applications can be made jointly or individually</a:t>
            </a:r>
          </a:p>
          <a:p>
            <a:endParaRPr lang="en-GB" sz="2400" dirty="0"/>
          </a:p>
          <a:p>
            <a:r>
              <a:rPr lang="en-GB" sz="2400" dirty="0"/>
              <a:t>Individual applications more likely in situations where </a:t>
            </a:r>
            <a:r>
              <a:rPr lang="en-GB" sz="2400" dirty="0" smtClean="0"/>
              <a:t>sole action necessary so lawyers may use them more  </a:t>
            </a:r>
            <a:endParaRPr lang="en-GB" sz="2400" dirty="0"/>
          </a:p>
          <a:p>
            <a:endParaRPr lang="en-GB" sz="2400" dirty="0"/>
          </a:p>
          <a:p>
            <a:r>
              <a:rPr lang="en-GB" sz="2400" dirty="0" smtClean="0"/>
              <a:t>Examples: </a:t>
            </a:r>
            <a:r>
              <a:rPr lang="en-GB" sz="2400" dirty="0"/>
              <a:t>International </a:t>
            </a:r>
            <a:r>
              <a:rPr lang="en-GB" sz="2400" dirty="0" smtClean="0"/>
              <a:t>jurisdiction dispute; </a:t>
            </a:r>
            <a:r>
              <a:rPr lang="en-GB" sz="2400" dirty="0"/>
              <a:t>Freezing injunction; Non-molestation injunction</a:t>
            </a:r>
          </a:p>
          <a:p>
            <a:endParaRPr lang="en-US" sz="2400" dirty="0"/>
          </a:p>
        </p:txBody>
      </p:sp>
      <p:sp>
        <p:nvSpPr>
          <p:cNvPr id="4" name="Rounded Rectangle 1"/>
          <p:cNvSpPr>
            <a:spLocks noGrp="1" noChangeArrowheads="1"/>
          </p:cNvSpPr>
          <p:nvPr>
            <p:ph type="title"/>
          </p:nvPr>
        </p:nvSpPr>
        <p:spPr bwMode="auto">
          <a:prstGeom prst="roundRect">
            <a:avLst>
              <a:gd name="adj" fmla="val 16667"/>
            </a:avLst>
          </a:prstGeom>
          <a:solidFill>
            <a:srgbClr val="B10042"/>
          </a:solidFill>
          <a:ln w="9525" algn="ctr">
            <a:noFill/>
            <a:round/>
            <a:headEnd/>
            <a:tailEnd/>
          </a:ln>
        </p:spPr>
        <p:txBody>
          <a:bodyPr anchor="ctr">
            <a:normAutofit fontScale="90000"/>
          </a:bodyPr>
          <a:lstStyle/>
          <a:p>
            <a:r>
              <a:rPr lang="en-US" sz="3200" dirty="0">
                <a:solidFill>
                  <a:schemeClr val="bg1"/>
                </a:solidFill>
                <a:latin typeface="Verdana" pitchFamily="34" charset="0"/>
              </a:rPr>
              <a:t>When and why to use sole applications</a:t>
            </a:r>
          </a:p>
        </p:txBody>
      </p:sp>
      <p:pic>
        <p:nvPicPr>
          <p:cNvPr id="7" name="Picture 6">
            <a:extLst>
              <a:ext uri="{FF2B5EF4-FFF2-40B4-BE49-F238E27FC236}">
                <a16:creationId xmlns:a16="http://schemas.microsoft.com/office/drawing/2014/main" id="{D7E2C9E6-7FC7-3045-B95C-62FF3D7F0E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908" y="5942851"/>
            <a:ext cx="1946860" cy="454038"/>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114816"/>
          </a:xfrm>
        </p:spPr>
        <p:txBody>
          <a:bodyPr>
            <a:normAutofit/>
          </a:bodyPr>
          <a:lstStyle/>
          <a:p>
            <a:r>
              <a:rPr lang="en-US" sz="2400" dirty="0" smtClean="0"/>
              <a:t>Removal of ability to defend so a far simpler process for the applicant</a:t>
            </a:r>
          </a:p>
          <a:p>
            <a:r>
              <a:rPr lang="en-US" sz="2400" dirty="0" smtClean="0"/>
              <a:t>Minimum overall timetable of 26 weeks </a:t>
            </a:r>
          </a:p>
          <a:p>
            <a:r>
              <a:rPr lang="en-US" sz="2400" dirty="0" smtClean="0"/>
              <a:t>Grave hardship bar no longer applies to applications for final order </a:t>
            </a:r>
            <a:endParaRPr lang="en-US" sz="2400" dirty="0"/>
          </a:p>
          <a:p>
            <a:r>
              <a:rPr lang="en-US" sz="2400" dirty="0"/>
              <a:t>R</a:t>
            </a:r>
            <a:r>
              <a:rPr lang="en-US" sz="2400" dirty="0" smtClean="0"/>
              <a:t>espondent can apply in all cases to </a:t>
            </a:r>
            <a:r>
              <a:rPr lang="en-US" sz="2400" dirty="0" smtClean="0"/>
              <a:t>delay the final </a:t>
            </a:r>
            <a:r>
              <a:rPr lang="en-US" sz="2400" dirty="0" smtClean="0"/>
              <a:t>order for court to consider finances</a:t>
            </a:r>
          </a:p>
        </p:txBody>
      </p:sp>
      <p:sp>
        <p:nvSpPr>
          <p:cNvPr id="4" name="Rounded Rectangle 1"/>
          <p:cNvSpPr>
            <a:spLocks noGrp="1" noChangeArrowheads="1"/>
          </p:cNvSpPr>
          <p:nvPr>
            <p:ph type="title"/>
          </p:nvPr>
        </p:nvSpPr>
        <p:spPr bwMode="auto">
          <a:prstGeom prst="roundRect">
            <a:avLst>
              <a:gd name="adj" fmla="val 16667"/>
            </a:avLst>
          </a:prstGeom>
          <a:solidFill>
            <a:srgbClr val="B10042"/>
          </a:solidFill>
          <a:ln w="9525" algn="ctr">
            <a:noFill/>
            <a:round/>
            <a:headEnd/>
            <a:tailEnd/>
          </a:ln>
        </p:spPr>
        <p:txBody>
          <a:bodyPr anchor="ctr">
            <a:normAutofit/>
          </a:bodyPr>
          <a:lstStyle/>
          <a:p>
            <a:r>
              <a:rPr lang="en-US" sz="3200" dirty="0">
                <a:solidFill>
                  <a:schemeClr val="bg1"/>
                </a:solidFill>
                <a:latin typeface="Verdana" pitchFamily="34" charset="0"/>
              </a:rPr>
              <a:t>What has changed ?</a:t>
            </a:r>
          </a:p>
        </p:txBody>
      </p:sp>
      <p:pic>
        <p:nvPicPr>
          <p:cNvPr id="7" name="Picture 6">
            <a:extLst>
              <a:ext uri="{FF2B5EF4-FFF2-40B4-BE49-F238E27FC236}">
                <a16:creationId xmlns:a16="http://schemas.microsoft.com/office/drawing/2014/main" id="{D7E2C9E6-7FC7-3045-B95C-62FF3D7F0E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908" y="5942851"/>
            <a:ext cx="1946860" cy="454038"/>
          </a:xfrm>
          <a:prstGeom prst="rect">
            <a:avLst/>
          </a:prstGeom>
        </p:spPr>
      </p:pic>
    </p:spTree>
    <p:extLst>
      <p:ext uri="{BB962C8B-B14F-4D97-AF65-F5344CB8AC3E}">
        <p14:creationId xmlns:p14="http://schemas.microsoft.com/office/powerpoint/2010/main" val="18919317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114816"/>
          </a:xfrm>
        </p:spPr>
        <p:txBody>
          <a:bodyPr>
            <a:normAutofit/>
          </a:bodyPr>
          <a:lstStyle/>
          <a:p>
            <a:pPr marL="0" indent="0">
              <a:buNone/>
            </a:pPr>
            <a:r>
              <a:rPr lang="en-US" sz="2400" dirty="0"/>
              <a:t> </a:t>
            </a:r>
            <a:r>
              <a:rPr lang="en-US" sz="2400" dirty="0" smtClean="0"/>
              <a:t>    </a:t>
            </a:r>
            <a:r>
              <a:rPr lang="en-US" sz="2400" b="1" dirty="0" smtClean="0"/>
              <a:t>Change of language</a:t>
            </a:r>
          </a:p>
          <a:p>
            <a:pPr marL="0" indent="0">
              <a:buNone/>
            </a:pPr>
            <a:r>
              <a:rPr lang="en-US" sz="2400" dirty="0" smtClean="0"/>
              <a:t>			</a:t>
            </a:r>
          </a:p>
          <a:p>
            <a:r>
              <a:rPr lang="en-US" sz="2400" dirty="0" smtClean="0"/>
              <a:t>Petition  and Petitioner		Application and Applicant</a:t>
            </a:r>
          </a:p>
          <a:p>
            <a:r>
              <a:rPr lang="en-US" sz="2400" dirty="0" smtClean="0"/>
              <a:t>Decree Nisi				Conditional Order</a:t>
            </a:r>
          </a:p>
          <a:p>
            <a:r>
              <a:rPr lang="en-US" sz="2400" dirty="0" smtClean="0"/>
              <a:t>Decree Absolute			Final Order or </a:t>
            </a:r>
            <a:r>
              <a:rPr lang="en-US" sz="2400" i="1" dirty="0" smtClean="0"/>
              <a:t>Final Divorce 					Order</a:t>
            </a:r>
          </a:p>
          <a:p>
            <a:r>
              <a:rPr lang="en-US" sz="2400" dirty="0" smtClean="0"/>
              <a:t>Defended 				Disputed proceedings</a:t>
            </a:r>
          </a:p>
          <a:p>
            <a:r>
              <a:rPr lang="en-US" sz="2400" dirty="0" smtClean="0"/>
              <a:t>Decree of nullity			Nullity of marriage order</a:t>
            </a:r>
          </a:p>
          <a:p>
            <a:r>
              <a:rPr lang="en-US" sz="2400" dirty="0" smtClean="0"/>
              <a:t>Decree of judicial separation	Judicial separation order </a:t>
            </a:r>
          </a:p>
          <a:p>
            <a:endParaRPr lang="en-US" sz="2400" dirty="0" smtClean="0"/>
          </a:p>
        </p:txBody>
      </p:sp>
      <p:sp>
        <p:nvSpPr>
          <p:cNvPr id="4" name="Rounded Rectangle 1"/>
          <p:cNvSpPr>
            <a:spLocks noGrp="1" noChangeArrowheads="1"/>
          </p:cNvSpPr>
          <p:nvPr>
            <p:ph type="title"/>
          </p:nvPr>
        </p:nvSpPr>
        <p:spPr bwMode="auto">
          <a:prstGeom prst="roundRect">
            <a:avLst>
              <a:gd name="adj" fmla="val 16667"/>
            </a:avLst>
          </a:prstGeom>
          <a:solidFill>
            <a:srgbClr val="B10042"/>
          </a:solidFill>
          <a:ln w="9525" algn="ctr">
            <a:noFill/>
            <a:round/>
            <a:headEnd/>
            <a:tailEnd/>
          </a:ln>
        </p:spPr>
        <p:txBody>
          <a:bodyPr anchor="ctr">
            <a:normAutofit/>
          </a:bodyPr>
          <a:lstStyle/>
          <a:p>
            <a:r>
              <a:rPr lang="en-US" sz="3200" dirty="0">
                <a:solidFill>
                  <a:schemeClr val="bg1"/>
                </a:solidFill>
                <a:latin typeface="Verdana" pitchFamily="34" charset="0"/>
              </a:rPr>
              <a:t>What has changed ?</a:t>
            </a:r>
          </a:p>
        </p:txBody>
      </p:sp>
      <p:pic>
        <p:nvPicPr>
          <p:cNvPr id="7" name="Picture 6">
            <a:extLst>
              <a:ext uri="{FF2B5EF4-FFF2-40B4-BE49-F238E27FC236}">
                <a16:creationId xmlns:a16="http://schemas.microsoft.com/office/drawing/2014/main" id="{D7E2C9E6-7FC7-3045-B95C-62FF3D7F0E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908" y="5942851"/>
            <a:ext cx="1946860" cy="454038"/>
          </a:xfrm>
          <a:prstGeom prst="rect">
            <a:avLst/>
          </a:prstGeom>
        </p:spPr>
      </p:pic>
      <p:sp>
        <p:nvSpPr>
          <p:cNvPr id="5" name="Right Arrow 4"/>
          <p:cNvSpPr/>
          <p:nvPr/>
        </p:nvSpPr>
        <p:spPr>
          <a:xfrm>
            <a:off x="3995936" y="234888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233416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114816"/>
          </a:xfrm>
        </p:spPr>
        <p:txBody>
          <a:bodyPr>
            <a:normAutofit/>
          </a:bodyPr>
          <a:lstStyle/>
          <a:p>
            <a:pPr marL="0" indent="0">
              <a:buNone/>
            </a:pPr>
            <a:r>
              <a:rPr lang="en-US" sz="2400" dirty="0"/>
              <a:t> </a:t>
            </a:r>
            <a:r>
              <a:rPr lang="en-US" sz="2400" dirty="0" smtClean="0"/>
              <a:t>    </a:t>
            </a:r>
            <a:r>
              <a:rPr lang="en-US" sz="2400" b="1" dirty="0" smtClean="0"/>
              <a:t>Timings</a:t>
            </a:r>
          </a:p>
          <a:p>
            <a:endParaRPr lang="en-US" sz="2400" dirty="0" smtClean="0"/>
          </a:p>
          <a:p>
            <a:r>
              <a:rPr lang="en-US" sz="2400" dirty="0" smtClean="0"/>
              <a:t>28 days for service </a:t>
            </a:r>
            <a:r>
              <a:rPr lang="en-US" sz="2400" dirty="0" smtClean="0"/>
              <a:t>(taking the necessary steps)</a:t>
            </a:r>
            <a:endParaRPr lang="en-US" sz="2400" dirty="0" smtClean="0"/>
          </a:p>
          <a:p>
            <a:r>
              <a:rPr lang="en-US" sz="2400" dirty="0" smtClean="0"/>
              <a:t>14 days for filing Acknowledgment of Service</a:t>
            </a:r>
          </a:p>
          <a:p>
            <a:r>
              <a:rPr lang="en-US" sz="2400" dirty="0" smtClean="0"/>
              <a:t>35 days for filing an Answer</a:t>
            </a:r>
          </a:p>
          <a:p>
            <a:r>
              <a:rPr lang="en-US" sz="2400" dirty="0" smtClean="0"/>
              <a:t>20 weeks minimum until Application for Conditional </a:t>
            </a:r>
            <a:r>
              <a:rPr lang="en-US" sz="2400" dirty="0"/>
              <a:t>O</a:t>
            </a:r>
            <a:r>
              <a:rPr lang="en-US" sz="2400" dirty="0" smtClean="0"/>
              <a:t>rder</a:t>
            </a:r>
          </a:p>
          <a:p>
            <a:r>
              <a:rPr lang="en-US" sz="2400" dirty="0" smtClean="0"/>
              <a:t>26 weeks minimum until Application for Final </a:t>
            </a:r>
            <a:r>
              <a:rPr lang="en-US" sz="2400" dirty="0"/>
              <a:t>O</a:t>
            </a:r>
            <a:r>
              <a:rPr lang="en-US" sz="2400" dirty="0" smtClean="0"/>
              <a:t>rder  </a:t>
            </a:r>
          </a:p>
        </p:txBody>
      </p:sp>
      <p:sp>
        <p:nvSpPr>
          <p:cNvPr id="4" name="Rounded Rectangle 1"/>
          <p:cNvSpPr>
            <a:spLocks noGrp="1" noChangeArrowheads="1"/>
          </p:cNvSpPr>
          <p:nvPr>
            <p:ph type="title"/>
          </p:nvPr>
        </p:nvSpPr>
        <p:spPr bwMode="auto">
          <a:prstGeom prst="roundRect">
            <a:avLst>
              <a:gd name="adj" fmla="val 16667"/>
            </a:avLst>
          </a:prstGeom>
          <a:solidFill>
            <a:srgbClr val="B10042"/>
          </a:solidFill>
          <a:ln w="9525" algn="ctr">
            <a:noFill/>
            <a:round/>
            <a:headEnd/>
            <a:tailEnd/>
          </a:ln>
        </p:spPr>
        <p:txBody>
          <a:bodyPr anchor="ctr">
            <a:normAutofit/>
          </a:bodyPr>
          <a:lstStyle/>
          <a:p>
            <a:r>
              <a:rPr lang="en-US" sz="3200" dirty="0">
                <a:solidFill>
                  <a:schemeClr val="bg1"/>
                </a:solidFill>
                <a:latin typeface="Verdana" pitchFamily="34" charset="0"/>
              </a:rPr>
              <a:t>What has changed ?</a:t>
            </a:r>
          </a:p>
        </p:txBody>
      </p:sp>
      <p:pic>
        <p:nvPicPr>
          <p:cNvPr id="7" name="Picture 6">
            <a:extLst>
              <a:ext uri="{FF2B5EF4-FFF2-40B4-BE49-F238E27FC236}">
                <a16:creationId xmlns:a16="http://schemas.microsoft.com/office/drawing/2014/main" id="{D7E2C9E6-7FC7-3045-B95C-62FF3D7F0E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908" y="5942851"/>
            <a:ext cx="1946860" cy="454038"/>
          </a:xfrm>
          <a:prstGeom prst="rect">
            <a:avLst/>
          </a:prstGeom>
        </p:spPr>
      </p:pic>
    </p:spTree>
    <p:extLst>
      <p:ext uri="{BB962C8B-B14F-4D97-AF65-F5344CB8AC3E}">
        <p14:creationId xmlns:p14="http://schemas.microsoft.com/office/powerpoint/2010/main" val="8715471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114816"/>
          </a:xfrm>
        </p:spPr>
        <p:txBody>
          <a:bodyPr>
            <a:normAutofit/>
          </a:bodyPr>
          <a:lstStyle/>
          <a:p>
            <a:r>
              <a:rPr lang="en-US" sz="2400" dirty="0"/>
              <a:t>The Application form D8 has </a:t>
            </a:r>
            <a:r>
              <a:rPr lang="en-US" sz="2400" dirty="0" smtClean="0"/>
              <a:t>changed and is made online or on paper for divorce and dissolution of civil partnerships</a:t>
            </a:r>
            <a:endParaRPr lang="en-US" sz="2400" dirty="0"/>
          </a:p>
          <a:p>
            <a:r>
              <a:rPr lang="en-US" sz="2400" dirty="0" smtClean="0"/>
              <a:t>Applicant </a:t>
            </a:r>
            <a:r>
              <a:rPr lang="en-US" sz="2400" dirty="0"/>
              <a:t>must provide a statement of irretrievable breakdown </a:t>
            </a:r>
            <a:r>
              <a:rPr lang="en-US" sz="2400" dirty="0" smtClean="0"/>
              <a:t>of </a:t>
            </a:r>
            <a:r>
              <a:rPr lang="en-US" sz="2400" dirty="0"/>
              <a:t>marriage but </a:t>
            </a:r>
            <a:r>
              <a:rPr lang="en-US" sz="2400" dirty="0" smtClean="0"/>
              <a:t>its no </a:t>
            </a:r>
            <a:r>
              <a:rPr lang="en-US" sz="2400" dirty="0"/>
              <a:t>fault and hence no evidence of “conduct” or “separation” are to be provided </a:t>
            </a:r>
            <a:endParaRPr lang="en-US" sz="2400" dirty="0" smtClean="0"/>
          </a:p>
          <a:p>
            <a:r>
              <a:rPr lang="en-US" sz="2400" dirty="0" smtClean="0"/>
              <a:t>Applicant ticks </a:t>
            </a:r>
            <a:r>
              <a:rPr lang="en-US" sz="2400" dirty="0" smtClean="0"/>
              <a:t>a box confirming whether they wish to apply for a financial order </a:t>
            </a:r>
          </a:p>
          <a:p>
            <a:r>
              <a:rPr lang="en-US" sz="2400" dirty="0" smtClean="0"/>
              <a:t>The new form D8 contains helpful guidance throughout on the form  </a:t>
            </a:r>
          </a:p>
          <a:p>
            <a:r>
              <a:rPr lang="en-US" sz="2400" dirty="0" smtClean="0"/>
              <a:t>The Acknowledgement of Service in D10 has also changed </a:t>
            </a:r>
          </a:p>
          <a:p>
            <a:endParaRPr lang="en-US" sz="2400" dirty="0"/>
          </a:p>
          <a:p>
            <a:endParaRPr lang="en-US" sz="2400" dirty="0"/>
          </a:p>
        </p:txBody>
      </p:sp>
      <p:sp>
        <p:nvSpPr>
          <p:cNvPr id="4" name="Rounded Rectangle 1"/>
          <p:cNvSpPr>
            <a:spLocks noGrp="1" noChangeArrowheads="1"/>
          </p:cNvSpPr>
          <p:nvPr>
            <p:ph type="title"/>
          </p:nvPr>
        </p:nvSpPr>
        <p:spPr bwMode="auto">
          <a:prstGeom prst="roundRect">
            <a:avLst>
              <a:gd name="adj" fmla="val 16667"/>
            </a:avLst>
          </a:prstGeom>
          <a:solidFill>
            <a:srgbClr val="B10042"/>
          </a:solidFill>
          <a:ln w="9525" algn="ctr">
            <a:noFill/>
            <a:round/>
            <a:headEnd/>
            <a:tailEnd/>
          </a:ln>
        </p:spPr>
        <p:txBody>
          <a:bodyPr anchor="ctr">
            <a:normAutofit/>
          </a:bodyPr>
          <a:lstStyle/>
          <a:p>
            <a:r>
              <a:rPr lang="en-US" sz="3200" dirty="0">
                <a:solidFill>
                  <a:schemeClr val="bg1"/>
                </a:solidFill>
                <a:latin typeface="Verdana" pitchFamily="34" charset="0"/>
              </a:rPr>
              <a:t>What has changed ?</a:t>
            </a:r>
          </a:p>
        </p:txBody>
      </p:sp>
      <p:pic>
        <p:nvPicPr>
          <p:cNvPr id="7" name="Picture 6">
            <a:extLst>
              <a:ext uri="{FF2B5EF4-FFF2-40B4-BE49-F238E27FC236}">
                <a16:creationId xmlns:a16="http://schemas.microsoft.com/office/drawing/2014/main" id="{D7E2C9E6-7FC7-3045-B95C-62FF3D7F0E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908" y="5942851"/>
            <a:ext cx="1946860" cy="454038"/>
          </a:xfrm>
          <a:prstGeom prst="rect">
            <a:avLst/>
          </a:prstGeom>
        </p:spPr>
      </p:pic>
    </p:spTree>
    <p:extLst>
      <p:ext uri="{BB962C8B-B14F-4D97-AF65-F5344CB8AC3E}">
        <p14:creationId xmlns:p14="http://schemas.microsoft.com/office/powerpoint/2010/main" val="15857353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114816"/>
          </a:xfrm>
        </p:spPr>
        <p:txBody>
          <a:bodyPr>
            <a:normAutofit/>
          </a:bodyPr>
          <a:lstStyle/>
          <a:p>
            <a:pPr marL="0" indent="0">
              <a:buNone/>
            </a:pPr>
            <a:r>
              <a:rPr lang="en-US" sz="2400" b="1" dirty="0"/>
              <a:t> </a:t>
            </a:r>
            <a:r>
              <a:rPr lang="en-US" sz="2400" b="1" dirty="0" smtClean="0"/>
              <a:t>    Note: </a:t>
            </a:r>
          </a:p>
          <a:p>
            <a:r>
              <a:rPr lang="en-US" sz="2400" dirty="0" smtClean="0"/>
              <a:t>Only 1 application for a Divorce </a:t>
            </a:r>
            <a:r>
              <a:rPr lang="en-US" sz="2400" dirty="0"/>
              <a:t>O</a:t>
            </a:r>
            <a:r>
              <a:rPr lang="en-US" sz="2400" dirty="0" smtClean="0"/>
              <a:t>rder can be made  by a person unless the first application has been dismissed or determined or the court gives permission </a:t>
            </a:r>
            <a:endParaRPr lang="en-US" sz="2400" dirty="0"/>
          </a:p>
          <a:p>
            <a:endParaRPr lang="en-US" sz="2400" dirty="0"/>
          </a:p>
        </p:txBody>
      </p:sp>
      <p:sp>
        <p:nvSpPr>
          <p:cNvPr id="4" name="Rounded Rectangle 1"/>
          <p:cNvSpPr>
            <a:spLocks noGrp="1" noChangeArrowheads="1"/>
          </p:cNvSpPr>
          <p:nvPr>
            <p:ph type="title"/>
          </p:nvPr>
        </p:nvSpPr>
        <p:spPr bwMode="auto">
          <a:prstGeom prst="roundRect">
            <a:avLst>
              <a:gd name="adj" fmla="val 16667"/>
            </a:avLst>
          </a:prstGeom>
          <a:solidFill>
            <a:srgbClr val="B10042"/>
          </a:solidFill>
          <a:ln w="9525" algn="ctr">
            <a:noFill/>
            <a:round/>
            <a:headEnd/>
            <a:tailEnd/>
          </a:ln>
        </p:spPr>
        <p:txBody>
          <a:bodyPr anchor="ctr">
            <a:normAutofit/>
          </a:bodyPr>
          <a:lstStyle/>
          <a:p>
            <a:r>
              <a:rPr lang="en-US" sz="3200" dirty="0">
                <a:solidFill>
                  <a:schemeClr val="bg1"/>
                </a:solidFill>
                <a:latin typeface="Verdana" pitchFamily="34" charset="0"/>
              </a:rPr>
              <a:t>What has changed ?</a:t>
            </a:r>
          </a:p>
        </p:txBody>
      </p:sp>
      <p:pic>
        <p:nvPicPr>
          <p:cNvPr id="7" name="Picture 6">
            <a:extLst>
              <a:ext uri="{FF2B5EF4-FFF2-40B4-BE49-F238E27FC236}">
                <a16:creationId xmlns:a16="http://schemas.microsoft.com/office/drawing/2014/main" id="{D7E2C9E6-7FC7-3045-B95C-62FF3D7F0E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908" y="5942851"/>
            <a:ext cx="1946860" cy="454038"/>
          </a:xfrm>
          <a:prstGeom prst="rect">
            <a:avLst/>
          </a:prstGeom>
        </p:spPr>
      </p:pic>
    </p:spTree>
    <p:extLst>
      <p:ext uri="{BB962C8B-B14F-4D97-AF65-F5344CB8AC3E}">
        <p14:creationId xmlns:p14="http://schemas.microsoft.com/office/powerpoint/2010/main" val="39062306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114816"/>
          </a:xfrm>
        </p:spPr>
        <p:txBody>
          <a:bodyPr>
            <a:normAutofit fontScale="77500" lnSpcReduction="20000"/>
          </a:bodyPr>
          <a:lstStyle/>
          <a:p>
            <a:pPr marL="0" indent="0">
              <a:buNone/>
            </a:pPr>
            <a:endParaRPr lang="en-US" sz="2400" dirty="0" smtClean="0"/>
          </a:p>
          <a:p>
            <a:r>
              <a:rPr lang="en-US" sz="2400" dirty="0" smtClean="0"/>
              <a:t>Court </a:t>
            </a:r>
            <a:r>
              <a:rPr lang="en-US" sz="2400" dirty="0"/>
              <a:t>will serve </a:t>
            </a:r>
            <a:r>
              <a:rPr lang="en-US" sz="2400" dirty="0" smtClean="0"/>
              <a:t>the application unless the applicant requests to serve</a:t>
            </a:r>
          </a:p>
          <a:p>
            <a:r>
              <a:rPr lang="en-US" sz="2400" dirty="0" smtClean="0"/>
              <a:t>This does not apply if the respondent is a protected party or out of the jurisdiction</a:t>
            </a:r>
          </a:p>
          <a:p>
            <a:r>
              <a:rPr lang="en-US" sz="2400" dirty="0" smtClean="0"/>
              <a:t>An applicant may not serve the respondent personally</a:t>
            </a:r>
          </a:p>
          <a:p>
            <a:r>
              <a:rPr lang="en-US" sz="2400" dirty="0" smtClean="0"/>
              <a:t>Email is sent to the respondent’s usual email address</a:t>
            </a:r>
          </a:p>
          <a:p>
            <a:r>
              <a:rPr lang="en-US" sz="2400" dirty="0" smtClean="0"/>
              <a:t>Respondent is also sent a postal notification that the application has been sent by email</a:t>
            </a:r>
          </a:p>
          <a:p>
            <a:endParaRPr lang="en-US" sz="2400" dirty="0"/>
          </a:p>
          <a:p>
            <a:pPr marL="0" indent="0">
              <a:buNone/>
            </a:pPr>
            <a:r>
              <a:rPr lang="en-US" sz="2400" b="1" dirty="0"/>
              <a:t> </a:t>
            </a:r>
            <a:r>
              <a:rPr lang="en-US" sz="2400" b="1" dirty="0" smtClean="0"/>
              <a:t>     Note: </a:t>
            </a:r>
          </a:p>
          <a:p>
            <a:r>
              <a:rPr lang="en-US" sz="2400" dirty="0" smtClean="0"/>
              <a:t>If an email is not provided or the applicant does not seek email service, the court serves the respondent by first class post</a:t>
            </a:r>
          </a:p>
          <a:p>
            <a:r>
              <a:rPr lang="en-US" sz="2400" dirty="0" smtClean="0"/>
              <a:t>If an applicant does not have a postal address for the respondent and only an email address, the applicant must apply for alternative service using Form D11</a:t>
            </a:r>
          </a:p>
        </p:txBody>
      </p:sp>
      <p:sp>
        <p:nvSpPr>
          <p:cNvPr id="4" name="Rounded Rectangle 1"/>
          <p:cNvSpPr>
            <a:spLocks noGrp="1" noChangeArrowheads="1"/>
          </p:cNvSpPr>
          <p:nvPr>
            <p:ph type="title"/>
          </p:nvPr>
        </p:nvSpPr>
        <p:spPr bwMode="auto">
          <a:prstGeom prst="roundRect">
            <a:avLst>
              <a:gd name="adj" fmla="val 16667"/>
            </a:avLst>
          </a:prstGeom>
          <a:solidFill>
            <a:srgbClr val="B10042"/>
          </a:solidFill>
          <a:ln w="9525" algn="ctr">
            <a:noFill/>
            <a:round/>
            <a:headEnd/>
            <a:tailEnd/>
          </a:ln>
        </p:spPr>
        <p:txBody>
          <a:bodyPr anchor="ctr">
            <a:normAutofit/>
          </a:bodyPr>
          <a:lstStyle/>
          <a:p>
            <a:r>
              <a:rPr lang="en-US" sz="3200" dirty="0" smtClean="0">
                <a:solidFill>
                  <a:schemeClr val="bg1"/>
                </a:solidFill>
                <a:latin typeface="Verdana" pitchFamily="34" charset="0"/>
              </a:rPr>
              <a:t>Service</a:t>
            </a:r>
            <a:endParaRPr lang="en-US" sz="3200" dirty="0">
              <a:solidFill>
                <a:schemeClr val="bg1"/>
              </a:solidFill>
              <a:latin typeface="Verdana" pitchFamily="34" charset="0"/>
            </a:endParaRPr>
          </a:p>
        </p:txBody>
      </p:sp>
      <p:pic>
        <p:nvPicPr>
          <p:cNvPr id="7" name="Picture 6">
            <a:extLst>
              <a:ext uri="{FF2B5EF4-FFF2-40B4-BE49-F238E27FC236}">
                <a16:creationId xmlns:a16="http://schemas.microsoft.com/office/drawing/2014/main" id="{D7E2C9E6-7FC7-3045-B95C-62FF3D7F0E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908" y="5942851"/>
            <a:ext cx="1946860" cy="454038"/>
          </a:xfrm>
          <a:prstGeom prst="rect">
            <a:avLst/>
          </a:prstGeom>
        </p:spPr>
      </p:pic>
    </p:spTree>
    <p:extLst>
      <p:ext uri="{BB962C8B-B14F-4D97-AF65-F5344CB8AC3E}">
        <p14:creationId xmlns:p14="http://schemas.microsoft.com/office/powerpoint/2010/main" val="35626995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114816"/>
          </a:xfrm>
        </p:spPr>
        <p:txBody>
          <a:bodyPr>
            <a:normAutofit/>
          </a:bodyPr>
          <a:lstStyle/>
          <a:p>
            <a:pPr marL="0" indent="0">
              <a:buNone/>
            </a:pPr>
            <a:endParaRPr lang="en-US" sz="2400" dirty="0" smtClean="0"/>
          </a:p>
          <a:p>
            <a:r>
              <a:rPr lang="en-US" sz="2400" dirty="0" smtClean="0"/>
              <a:t>Service outside of the jurisdiction remains unchanged</a:t>
            </a:r>
            <a:endParaRPr lang="en-US" sz="2400" dirty="0"/>
          </a:p>
          <a:p>
            <a:r>
              <a:rPr lang="en-US" sz="2400" dirty="0"/>
              <a:t>International service </a:t>
            </a:r>
            <a:r>
              <a:rPr lang="en-US" sz="2400" dirty="0" smtClean="0"/>
              <a:t>requires </a:t>
            </a:r>
            <a:r>
              <a:rPr lang="en-US" sz="2400" dirty="0"/>
              <a:t>“</a:t>
            </a:r>
            <a:r>
              <a:rPr lang="en-US" sz="2400" i="1" dirty="0"/>
              <a:t>such steps to effect service as are permitted by the law of the country in which it is to be served</a:t>
            </a:r>
            <a:r>
              <a:rPr lang="en-US" sz="2400" dirty="0"/>
              <a:t>” </a:t>
            </a:r>
            <a:endParaRPr lang="en-US" sz="2400" dirty="0" smtClean="0"/>
          </a:p>
          <a:p>
            <a:r>
              <a:rPr lang="en-US" sz="2400" dirty="0" smtClean="0"/>
              <a:t>Applications for alternative and deemed service can be made </a:t>
            </a:r>
            <a:endParaRPr lang="en-US" sz="2400" dirty="0"/>
          </a:p>
        </p:txBody>
      </p:sp>
      <p:sp>
        <p:nvSpPr>
          <p:cNvPr id="4" name="Rounded Rectangle 1"/>
          <p:cNvSpPr>
            <a:spLocks noGrp="1" noChangeArrowheads="1"/>
          </p:cNvSpPr>
          <p:nvPr>
            <p:ph type="title"/>
          </p:nvPr>
        </p:nvSpPr>
        <p:spPr bwMode="auto">
          <a:prstGeom prst="roundRect">
            <a:avLst>
              <a:gd name="adj" fmla="val 16667"/>
            </a:avLst>
          </a:prstGeom>
          <a:solidFill>
            <a:srgbClr val="B10042"/>
          </a:solidFill>
          <a:ln w="9525" algn="ctr">
            <a:noFill/>
            <a:round/>
            <a:headEnd/>
            <a:tailEnd/>
          </a:ln>
        </p:spPr>
        <p:txBody>
          <a:bodyPr anchor="ctr">
            <a:normAutofit/>
          </a:bodyPr>
          <a:lstStyle/>
          <a:p>
            <a:r>
              <a:rPr lang="en-US" sz="3200" dirty="0" smtClean="0">
                <a:solidFill>
                  <a:schemeClr val="bg1"/>
                </a:solidFill>
                <a:latin typeface="Verdana" pitchFamily="34" charset="0"/>
              </a:rPr>
              <a:t>Service</a:t>
            </a:r>
            <a:endParaRPr lang="en-US" sz="3200" dirty="0">
              <a:solidFill>
                <a:schemeClr val="bg1"/>
              </a:solidFill>
              <a:latin typeface="Verdana" pitchFamily="34" charset="0"/>
            </a:endParaRPr>
          </a:p>
        </p:txBody>
      </p:sp>
      <p:pic>
        <p:nvPicPr>
          <p:cNvPr id="7" name="Picture 6">
            <a:extLst>
              <a:ext uri="{FF2B5EF4-FFF2-40B4-BE49-F238E27FC236}">
                <a16:creationId xmlns:a16="http://schemas.microsoft.com/office/drawing/2014/main" id="{D7E2C9E6-7FC7-3045-B95C-62FF3D7F0E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908" y="5942851"/>
            <a:ext cx="1946860" cy="454038"/>
          </a:xfrm>
          <a:prstGeom prst="rect">
            <a:avLst/>
          </a:prstGeom>
        </p:spPr>
      </p:pic>
    </p:spTree>
    <p:extLst>
      <p:ext uri="{BB962C8B-B14F-4D97-AF65-F5344CB8AC3E}">
        <p14:creationId xmlns:p14="http://schemas.microsoft.com/office/powerpoint/2010/main" val="42816402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112</TotalTime>
  <Words>1092</Words>
  <Application>Microsoft Office PowerPoint</Application>
  <PresentationFormat>On-screen Show (4:3)</PresentationFormat>
  <Paragraphs>103</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Verdana</vt:lpstr>
      <vt:lpstr>Office Theme</vt:lpstr>
      <vt:lpstr>PowerPoint Presentation</vt:lpstr>
      <vt:lpstr>When and why to use sole applications</vt:lpstr>
      <vt:lpstr>What has changed ?</vt:lpstr>
      <vt:lpstr>What has changed ?</vt:lpstr>
      <vt:lpstr>What has changed ?</vt:lpstr>
      <vt:lpstr>What has changed ?</vt:lpstr>
      <vt:lpstr>What has changed ?</vt:lpstr>
      <vt:lpstr>Service</vt:lpstr>
      <vt:lpstr>Service</vt:lpstr>
      <vt:lpstr>Service</vt:lpstr>
      <vt:lpstr>Service </vt:lpstr>
      <vt:lpstr>Case Management</vt:lpstr>
      <vt:lpstr>Disputed divorces</vt:lpstr>
      <vt:lpstr>Validity of marriage</vt:lpstr>
      <vt:lpstr>Application for final orders</vt:lpstr>
      <vt:lpstr>Look out for the following ! </vt:lpstr>
      <vt:lpstr>Good Practice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Louisa Grisdale</dc:creator>
  <cp:lastModifiedBy>Graeme Fraser</cp:lastModifiedBy>
  <cp:revision>22</cp:revision>
  <dcterms:created xsi:type="dcterms:W3CDTF">2019-02-28T10:02:53Z</dcterms:created>
  <dcterms:modified xsi:type="dcterms:W3CDTF">2022-04-01T15:31:19Z</dcterms:modified>
</cp:coreProperties>
</file>